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71" r:id="rId3"/>
    <p:sldId id="286" r:id="rId5"/>
    <p:sldId id="287" r:id="rId6"/>
    <p:sldId id="288" r:id="rId7"/>
    <p:sldId id="316" r:id="rId8"/>
    <p:sldId id="318" r:id="rId9"/>
    <p:sldId id="326" r:id="rId10"/>
    <p:sldId id="327" r:id="rId11"/>
    <p:sldId id="328" r:id="rId12"/>
    <p:sldId id="329" r:id="rId13"/>
    <p:sldId id="31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A2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57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8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08029-A7F8-41B1-A922-2F9F857971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A571E-2BB6-4D98-B807-DF858A1DC3C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A571E-2BB6-4D98-B807-DF858A1DC3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85.xml"/><Relationship Id="rId7" Type="http://schemas.openxmlformats.org/officeDocument/2006/relationships/image" Target="../media/image4.png"/><Relationship Id="rId6" Type="http://schemas.openxmlformats.org/officeDocument/2006/relationships/tags" Target="../tags/tag84.xml"/><Relationship Id="rId5" Type="http://schemas.openxmlformats.org/officeDocument/2006/relationships/image" Target="../media/image3.png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image" Target="../media/image2.png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image" Target="../media/image1.png"/><Relationship Id="rId2" Type="http://schemas.openxmlformats.org/officeDocument/2006/relationships/tags" Target="../tags/tag90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image" Target="../media/image2.png"/><Relationship Id="rId3" Type="http://schemas.openxmlformats.org/officeDocument/2006/relationships/tags" Target="../tags/tag98.xm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107.xml"/><Relationship Id="rId7" Type="http://schemas.openxmlformats.org/officeDocument/2006/relationships/image" Target="../media/image4.png"/><Relationship Id="rId6" Type="http://schemas.openxmlformats.org/officeDocument/2006/relationships/tags" Target="../tags/tag106.xml"/><Relationship Id="rId5" Type="http://schemas.openxmlformats.org/officeDocument/2006/relationships/image" Target="../media/image3.png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image" Target="../media/image5.jpeg"/><Relationship Id="rId11" Type="http://schemas.openxmlformats.org/officeDocument/2006/relationships/image" Target="../media/image2.png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image" Target="../media/image5.jpeg"/><Relationship Id="rId11" Type="http://schemas.openxmlformats.org/officeDocument/2006/relationships/image" Target="../media/image2.png"/><Relationship Id="rId10" Type="http://schemas.openxmlformats.org/officeDocument/2006/relationships/tags" Target="../tags/tag128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35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image" Target="../media/image6.jpeg"/><Relationship Id="rId11" Type="http://schemas.openxmlformats.org/officeDocument/2006/relationships/image" Target="../media/image2.png"/><Relationship Id="rId10" Type="http://schemas.openxmlformats.org/officeDocument/2006/relationships/tags" Target="../tags/tag136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tags" Target="../tags/tag142.xml"/><Relationship Id="rId7" Type="http://schemas.openxmlformats.org/officeDocument/2006/relationships/tags" Target="../tags/tag14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image" Target="../media/image5.jpeg"/><Relationship Id="rId13" Type="http://schemas.openxmlformats.org/officeDocument/2006/relationships/image" Target="../media/image2.png"/><Relationship Id="rId12" Type="http://schemas.openxmlformats.org/officeDocument/2006/relationships/tags" Target="../tags/tag146.xml"/><Relationship Id="rId11" Type="http://schemas.openxmlformats.org/officeDocument/2006/relationships/tags" Target="../tags/tag145.xml"/><Relationship Id="rId10" Type="http://schemas.openxmlformats.org/officeDocument/2006/relationships/tags" Target="../tags/tag144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image" Target="../media/image8.png"/><Relationship Id="rId3" Type="http://schemas.openxmlformats.org/officeDocument/2006/relationships/tags" Target="../tags/tag147.xml"/><Relationship Id="rId2" Type="http://schemas.openxmlformats.org/officeDocument/2006/relationships/image" Target="../media/image7.png"/><Relationship Id="rId10" Type="http://schemas.openxmlformats.org/officeDocument/2006/relationships/tags" Target="../tags/tag15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13.xml"/><Relationship Id="rId7" Type="http://schemas.openxmlformats.org/officeDocument/2006/relationships/image" Target="../media/image4.png"/><Relationship Id="rId6" Type="http://schemas.openxmlformats.org/officeDocument/2006/relationships/tags" Target="../tags/tag12.xml"/><Relationship Id="rId5" Type="http://schemas.openxmlformats.org/officeDocument/2006/relationships/image" Target="../media/image3.png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../media/image2.png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1.png"/><Relationship Id="rId2" Type="http://schemas.openxmlformats.org/officeDocument/2006/relationships/tags" Target="../tags/tag19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31.xml"/><Relationship Id="rId7" Type="http://schemas.openxmlformats.org/officeDocument/2006/relationships/image" Target="../media/image4.png"/><Relationship Id="rId6" Type="http://schemas.openxmlformats.org/officeDocument/2006/relationships/tags" Target="../tags/tag30.xml"/><Relationship Id="rId5" Type="http://schemas.openxmlformats.org/officeDocument/2006/relationships/image" Target="../media/image3.png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42.xml"/><Relationship Id="rId7" Type="http://schemas.openxmlformats.org/officeDocument/2006/relationships/image" Target="../media/image4.png"/><Relationship Id="rId6" Type="http://schemas.openxmlformats.org/officeDocument/2006/relationships/tags" Target="../tags/tag41.xml"/><Relationship Id="rId5" Type="http://schemas.openxmlformats.org/officeDocument/2006/relationships/image" Target="../media/image3.png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7" Type="http://schemas.openxmlformats.org/officeDocument/2006/relationships/tags" Target="../tags/tag50.xml"/><Relationship Id="rId16" Type="http://schemas.openxmlformats.org/officeDocument/2006/relationships/tags" Target="../tags/tag49.xml"/><Relationship Id="rId15" Type="http://schemas.openxmlformats.org/officeDocument/2006/relationships/tags" Target="../tags/tag48.xml"/><Relationship Id="rId14" Type="http://schemas.openxmlformats.org/officeDocument/2006/relationships/tags" Target="../tags/tag47.xml"/><Relationship Id="rId13" Type="http://schemas.openxmlformats.org/officeDocument/2006/relationships/tags" Target="../tags/tag46.xml"/><Relationship Id="rId12" Type="http://schemas.openxmlformats.org/officeDocument/2006/relationships/tags" Target="../tags/tag45.xml"/><Relationship Id="rId11" Type="http://schemas.openxmlformats.org/officeDocument/2006/relationships/tags" Target="../tags/tag44.xml"/><Relationship Id="rId10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55.xml"/><Relationship Id="rId7" Type="http://schemas.openxmlformats.org/officeDocument/2006/relationships/image" Target="../media/image4.png"/><Relationship Id="rId6" Type="http://schemas.openxmlformats.org/officeDocument/2006/relationships/tags" Target="../tags/tag54.xml"/><Relationship Id="rId5" Type="http://schemas.openxmlformats.org/officeDocument/2006/relationships/image" Target="../media/image3.png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3" Type="http://schemas.openxmlformats.org/officeDocument/2006/relationships/tags" Target="../tags/tag59.xml"/><Relationship Id="rId12" Type="http://schemas.openxmlformats.org/officeDocument/2006/relationships/tags" Target="../tags/tag58.xml"/><Relationship Id="rId11" Type="http://schemas.openxmlformats.org/officeDocument/2006/relationships/tags" Target="../tags/tag57.xml"/><Relationship Id="rId10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64.xml"/><Relationship Id="rId7" Type="http://schemas.openxmlformats.org/officeDocument/2006/relationships/image" Target="../media/image4.png"/><Relationship Id="rId6" Type="http://schemas.openxmlformats.org/officeDocument/2006/relationships/tags" Target="../tags/tag63.xml"/><Relationship Id="rId5" Type="http://schemas.openxmlformats.org/officeDocument/2006/relationships/image" Target="../media/image3.png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tags" Target="../tags/tag67.xml"/><Relationship Id="rId11" Type="http://schemas.openxmlformats.org/officeDocument/2006/relationships/tags" Target="../tags/tag66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75.xml"/><Relationship Id="rId7" Type="http://schemas.openxmlformats.org/officeDocument/2006/relationships/image" Target="../media/image4.png"/><Relationship Id="rId6" Type="http://schemas.openxmlformats.org/officeDocument/2006/relationships/tags" Target="../tags/tag74.xml"/><Relationship Id="rId5" Type="http://schemas.openxmlformats.org/officeDocument/2006/relationships/image" Target="../media/image3.png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花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8255" y="776065"/>
            <a:ext cx="12209145" cy="6081935"/>
          </a:xfrm>
          <a:prstGeom prst="rect">
            <a:avLst/>
          </a:prstGeom>
        </p:spPr>
      </p:pic>
      <p:cxnSp>
        <p:nvCxnSpPr>
          <p:cNvPr id="8" name="PA_直接连接符 27"/>
          <p:cNvCxnSpPr/>
          <p:nvPr userDrawn="1">
            <p:custDataLst>
              <p:tags r:id="rId4"/>
            </p:custDataLst>
          </p:nvPr>
        </p:nvCxnSpPr>
        <p:spPr>
          <a:xfrm flipH="1">
            <a:off x="3198808" y="3026772"/>
            <a:ext cx="5372863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A_Graphic 33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7904" y="3918652"/>
            <a:ext cx="516192" cy="4256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2190711" y="1384640"/>
            <a:ext cx="7810578" cy="1541462"/>
          </a:xfrm>
          <a:noFill/>
        </p:spPr>
        <p:txBody>
          <a:bodyPr lIns="90000" tIns="46800" rIns="90000" bIns="0" anchor="b">
            <a:normAutofit/>
          </a:bodyPr>
          <a:lstStyle>
            <a:lvl1pPr algn="ctr">
              <a:defRPr sz="6600" spc="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2190711" y="3149940"/>
            <a:ext cx="7810578" cy="558119"/>
          </a:xfrm>
          <a:noFill/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0" name="矩形 9"/>
            <p:cNvSpPr/>
            <p:nvPr userDrawn="1"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" name="图片 11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3" name="图片 12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4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花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8255" y="776065"/>
            <a:ext cx="12209145" cy="6081935"/>
          </a:xfrm>
          <a:prstGeom prst="rect">
            <a:avLst/>
          </a:prstGeom>
        </p:spPr>
      </p:pic>
      <p:cxnSp>
        <p:nvCxnSpPr>
          <p:cNvPr id="7" name="PA_直接连接符 27"/>
          <p:cNvCxnSpPr/>
          <p:nvPr userDrawn="1">
            <p:custDataLst>
              <p:tags r:id="rId4"/>
            </p:custDataLst>
          </p:nvPr>
        </p:nvCxnSpPr>
        <p:spPr>
          <a:xfrm flipH="1">
            <a:off x="3198808" y="3415370"/>
            <a:ext cx="5372863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A_Graphic 33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2812164" y="3202533"/>
            <a:ext cx="516192" cy="4256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2190710" y="1773239"/>
            <a:ext cx="7810579" cy="1541462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5400" spc="0" baseline="0">
                <a:solidFill>
                  <a:schemeClr val="accent1"/>
                </a:solidFill>
                <a:latin typeface="Microsoft YaHei" panose="020B0503020204020204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2190750" y="3538538"/>
            <a:ext cx="7810500" cy="77333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_Graphic 33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626" flipH="1">
            <a:off x="99818" y="481167"/>
            <a:ext cx="443934" cy="3660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0"/>
            <a:ext cx="10852237" cy="441964"/>
          </a:xfrm>
        </p:spPr>
        <p:txBody>
          <a:bodyPr/>
          <a:lstStyle>
            <a:lvl1pPr>
              <a:defRPr baseline="0"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ram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8255" y="304200"/>
            <a:ext cx="12209145" cy="6556340"/>
            <a:chOff x="-8255" y="304200"/>
            <a:chExt cx="12209145" cy="6556340"/>
          </a:xfrm>
        </p:grpSpPr>
        <p:sp>
          <p:nvSpPr>
            <p:cNvPr id="8" name="矩形 7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  <p:pic>
          <p:nvPicPr>
            <p:cNvPr id="6" name="图片 5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9" name="图片 8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0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/righ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PA_Graphic 33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626" flipH="1">
            <a:off x="125129" y="275282"/>
            <a:ext cx="443934" cy="3660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/dow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2" name="PA_Graphic 33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626" flipH="1">
            <a:off x="125129" y="275282"/>
            <a:ext cx="443934" cy="3660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wn/up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0" name="PA_Graphic 33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0374">
            <a:off x="11623232" y="6283115"/>
            <a:ext cx="443934" cy="3660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iga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4" name="PA_Graphic 33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626" flipH="1">
            <a:off x="125129" y="275282"/>
            <a:ext cx="443934" cy="3660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istban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\Users\kingsoft\Desktop\图片2.png图片2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10800000">
            <a:off x="0" y="1270"/>
            <a:ext cx="1052195" cy="108077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91135" y="516890"/>
            <a:ext cx="12209145" cy="6562090"/>
            <a:chOff x="-8255" y="298450"/>
            <a:chExt cx="12209145" cy="6562090"/>
          </a:xfrm>
        </p:grpSpPr>
        <p:sp>
          <p:nvSpPr>
            <p:cNvPr id="7" name="矩形 6"/>
            <p:cNvSpPr/>
            <p:nvPr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1" name="图片 10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2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1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花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8255" y="776065"/>
            <a:ext cx="12209145" cy="60819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190710" y="1773239"/>
            <a:ext cx="7810579" cy="1541462"/>
          </a:xfrm>
          <a:noFill/>
        </p:spPr>
        <p:txBody>
          <a:bodyPr lIns="90000" tIns="46800" rIns="90000" bIns="0" anchor="b">
            <a:normAutofit/>
          </a:bodyPr>
          <a:lstStyle>
            <a:lvl1pPr algn="ctr">
              <a:defRPr sz="5400" cap="all" spc="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cxnSp>
        <p:nvCxnSpPr>
          <p:cNvPr id="8" name="PA_直接连接符 27"/>
          <p:cNvCxnSpPr/>
          <p:nvPr userDrawn="1">
            <p:custDataLst>
              <p:tags r:id="rId5"/>
            </p:custDataLst>
          </p:nvPr>
        </p:nvCxnSpPr>
        <p:spPr>
          <a:xfrm flipH="1">
            <a:off x="3198808" y="3415370"/>
            <a:ext cx="5372863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A_Graphic 33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2812164" y="3202533"/>
            <a:ext cx="516192" cy="425675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2190710" y="3538539"/>
            <a:ext cx="7810579" cy="1655761"/>
          </a:xfrm>
          <a:noFill/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0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4" name="图片 13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5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1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2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lnSpc>
                <a:spcPct val="120000"/>
              </a:lnSpc>
              <a:defRPr sz="160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>
              <a:lnSpc>
                <a:spcPct val="120000"/>
              </a:lnSpc>
              <a:defRPr sz="160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>
              <a:lnSpc>
                <a:spcPct val="120000"/>
              </a:lnSpc>
              <a:defRPr sz="160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>
              <a:lnSpc>
                <a:spcPct val="120000"/>
              </a:lnSpc>
              <a:defRPr sz="160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>
              <a:lnSpc>
                <a:spcPct val="120000"/>
              </a:lnSpc>
              <a:defRPr sz="1600"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8" name="图片 17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9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1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2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3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4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2" name="图片 11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3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5" name="矩形 14"/>
            <p:cNvSpPr/>
            <p:nvPr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图片 15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7" name="图片 16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8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1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2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-8255" y="298450"/>
            <a:ext cx="12209145" cy="6562090"/>
            <a:chOff x="-8255" y="298450"/>
            <a:chExt cx="12209145" cy="6562090"/>
          </a:xfrm>
        </p:grpSpPr>
        <p:sp>
          <p:nvSpPr>
            <p:cNvPr id="13" name="矩形 12"/>
            <p:cNvSpPr/>
            <p:nvPr userDrawn="1">
              <p:custDataLst>
                <p:tags r:id="rId3"/>
              </p:custDataLst>
            </p:nvPr>
          </p:nvSpPr>
          <p:spPr>
            <a:xfrm>
              <a:off x="310515" y="298450"/>
              <a:ext cx="11570970" cy="6260465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片 13" descr="C:\Users\kingsoft\Desktop\图片1.png图片1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0883265" y="5746750"/>
              <a:ext cx="1317625" cy="1113790"/>
            </a:xfrm>
            <a:prstGeom prst="rect">
              <a:avLst/>
            </a:prstGeom>
          </p:spPr>
        </p:pic>
        <p:pic>
          <p:nvPicPr>
            <p:cNvPr id="15" name="图片 14" descr="C:\Users\kingsoft\Desktop\图片1.png图片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-8255" y="5650865"/>
              <a:ext cx="1310640" cy="1209040"/>
            </a:xfrm>
            <a:prstGeom prst="rect">
              <a:avLst/>
            </a:prstGeom>
          </p:spPr>
        </p:pic>
        <p:pic>
          <p:nvPicPr>
            <p:cNvPr id="16" name="PA_Graphic 33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9626" flipH="1">
              <a:off x="447769" y="471286"/>
              <a:ext cx="443934" cy="366088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0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1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1pPr>
            <a:lvl2pPr indent="0" eaLnBrk="1" fontAlgn="auto" latinLnBrk="0" hangingPunct="1"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2pPr>
            <a:lvl3pPr indent="0" eaLnBrk="1" fontAlgn="auto" latinLnBrk="0" hangingPunct="1"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3pPr>
            <a:lvl4pPr indent="0" eaLnBrk="1" fontAlgn="auto" latinLnBrk="0" hangingPunct="1"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4pPr>
            <a:lvl5pPr indent="0" eaLnBrk="1" fontAlgn="auto" latinLnBrk="0" hangingPunct="1">
              <a:defRPr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59.xml"/><Relationship Id="rId23" Type="http://schemas.openxmlformats.org/officeDocument/2006/relationships/tags" Target="../tags/tag158.xml"/><Relationship Id="rId22" Type="http://schemas.openxmlformats.org/officeDocument/2006/relationships/tags" Target="../tags/tag157.xml"/><Relationship Id="rId21" Type="http://schemas.openxmlformats.org/officeDocument/2006/relationships/tags" Target="../tags/tag156.xml"/><Relationship Id="rId20" Type="http://schemas.openxmlformats.org/officeDocument/2006/relationships/tags" Target="../tags/tag155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54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0800" tIns="39600" rIns="75600" bIns="396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0800" tIns="0" rIns="8280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Microsoft YaHei" panose="020B0503020204020204" charset="-122"/>
          <a:ea typeface="Microsoft YaHei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tags" Target="../tags/tag16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4.xml"/><Relationship Id="rId4" Type="http://schemas.openxmlformats.org/officeDocument/2006/relationships/themeOverride" Target="../theme/themeOverride2.xml"/><Relationship Id="rId3" Type="http://schemas.openxmlformats.org/officeDocument/2006/relationships/tags" Target="../tags/tag164.xml"/><Relationship Id="rId2" Type="http://schemas.openxmlformats.org/officeDocument/2006/relationships/image" Target="../media/image9.jpeg"/><Relationship Id="rId1" Type="http://schemas.openxmlformats.org/officeDocument/2006/relationships/tags" Target="../tags/tag163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.xml"/><Relationship Id="rId5" Type="http://schemas.openxmlformats.org/officeDocument/2006/relationships/themeOverride" Target="../theme/themeOverride3.xml"/><Relationship Id="rId4" Type="http://schemas.openxmlformats.org/officeDocument/2006/relationships/tags" Target="../tags/tag167.xml"/><Relationship Id="rId3" Type="http://schemas.openxmlformats.org/officeDocument/2006/relationships/image" Target="../media/image10.jpeg"/><Relationship Id="rId2" Type="http://schemas.openxmlformats.org/officeDocument/2006/relationships/tags" Target="../tags/tag166.xml"/><Relationship Id="rId1" Type="http://schemas.openxmlformats.org/officeDocument/2006/relationships/tags" Target="../tags/tag165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8.xml"/><Relationship Id="rId5" Type="http://schemas.openxmlformats.org/officeDocument/2006/relationships/themeOverride" Target="../theme/themeOverride4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" Type="http://schemas.openxmlformats.org/officeDocument/2006/relationships/tags" Target="../tags/tag16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latin typeface="+mj-ea"/>
                <a:ea typeface="+mj-ea"/>
              </a:rPr>
              <a:t>Green business Analysis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16" name="副标题 15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190750" y="3218815"/>
            <a:ext cx="7810500" cy="2547620"/>
          </a:xfrm>
        </p:spPr>
        <p:txBody>
          <a:bodyPr>
            <a:noAutofit/>
          </a:bodyPr>
          <a:lstStyle/>
          <a:p>
            <a:pPr algn="just"/>
            <a:r>
              <a:rPr lang="en-US" altLang="zh-CN" sz="2400" dirty="0">
                <a:latin typeface="Comic Sans MS" panose="030F0702030302020204" charset="0"/>
                <a:cs typeface="Comic Sans MS" panose="030F0702030302020204" charset="0"/>
                <a:sym typeface="+mn-ea"/>
              </a:rPr>
              <a:t>created by:- anirudha </a:t>
            </a:r>
            <a:endParaRPr lang="en-US" altLang="zh-CN" sz="2400" dirty="0">
              <a:latin typeface="Comic Sans MS" panose="030F0702030302020204" charset="0"/>
              <a:cs typeface="Comic Sans MS" panose="030F0702030302020204" charset="0"/>
              <a:sym typeface="+mn-ea"/>
            </a:endParaRPr>
          </a:p>
          <a:p>
            <a:pPr algn="just"/>
            <a:r>
              <a:rPr lang="en-US" altLang="zh-CN" sz="2400" dirty="0">
                <a:latin typeface="Comic Sans MS" panose="030F0702030302020204" charset="0"/>
                <a:cs typeface="Comic Sans MS" panose="030F0702030302020204" charset="0"/>
                <a:sym typeface="+mn-ea"/>
              </a:rPr>
              <a:t>	           gurpal</a:t>
            </a:r>
            <a:endParaRPr lang="en-US" altLang="zh-CN" sz="2400" dirty="0">
              <a:latin typeface="Comic Sans MS" panose="030F0702030302020204" charset="0"/>
              <a:cs typeface="Comic Sans MS" panose="030F0702030302020204" charset="0"/>
              <a:sym typeface="+mn-ea"/>
            </a:endParaRPr>
          </a:p>
          <a:p>
            <a:pPr lvl="3" algn="just"/>
            <a:r>
              <a:rPr lang="en-US" altLang="zh-CN" sz="2400" dirty="0">
                <a:latin typeface="Comic Sans MS" panose="030F0702030302020204" charset="0"/>
                <a:cs typeface="Comic Sans MS" panose="030F0702030302020204" charset="0"/>
                <a:sym typeface="+mn-ea"/>
              </a:rPr>
              <a:t>    shreyas</a:t>
            </a:r>
            <a:endParaRPr lang="en-US" altLang="zh-CN" sz="2400" dirty="0">
              <a:latin typeface="Comic Sans MS" panose="030F0702030302020204" charset="0"/>
              <a:cs typeface="Comic Sans MS" panose="030F0702030302020204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sz="4000" u="sng">
                <a:solidFill>
                  <a:schemeClr val="accent3">
                    <a:lumMod val="50000"/>
                  </a:schemeClr>
                </a:solidFill>
                <a:latin typeface="Algerian" panose="04020705040A02060702" pitchFamily="82" charset="0"/>
                <a:sym typeface="+mn-ea"/>
              </a:rPr>
              <a:t>Non-functional requirements</a:t>
            </a:r>
            <a:br>
              <a:rPr lang="en-US" sz="4000" u="sng" dirty="0">
                <a:solidFill>
                  <a:schemeClr val="accent3">
                    <a:lumMod val="50000"/>
                  </a:schemeClr>
                </a:solidFill>
                <a:latin typeface="Algerian" panose="04020705040A02060702" pitchFamily="82" charset="0"/>
              </a:rPr>
            </a:br>
            <a:endParaRPr lang="en-US" sz="40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925" y="1466850"/>
            <a:ext cx="10852150" cy="4874260"/>
          </a:xfrm>
        </p:spPr>
        <p:txBody>
          <a:bodyPr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Nonfunctional requirements , examples of such requirements include availability, performance, usability, portability, robustness, etc., and they provide the design constraints for the project (e.g., technology or regulatory limitation ).</a:t>
            </a:r>
            <a:endParaRPr lang="en-US" altLang="en-US" sz="24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Green IT policies typically add nonfunctional requirements to software projects, imposing new demands in terms of quality attributes that becomes necessary or desirable , and also establishing new constraints.</a:t>
            </a:r>
            <a:endParaRPr lang="en-US" sz="2400">
              <a:solidFill>
                <a:schemeClr val="tx1"/>
              </a:solidFill>
              <a:latin typeface="Algerian" panose="04020705040A02060702" pitchFamily="82" charset="0"/>
              <a:sym typeface="+mn-ea"/>
            </a:endParaRPr>
          </a:p>
        </p:txBody>
      </p:sp>
      <p:sp>
        <p:nvSpPr>
          <p:cNvPr id="8" name="Oval 7"/>
          <p:cNvSpPr/>
          <p:nvPr/>
        </p:nvSpPr>
        <p:spPr>
          <a:xfrm>
            <a:off x="6171565" y="3997325"/>
            <a:ext cx="4465320" cy="234378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Interesting fact!!!!</a:t>
            </a:r>
            <a:endParaRPr lang="en-US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  <a:p>
            <a:pPr algn="ctr"/>
            <a:endParaRPr lang="en-US" sz="1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  <a:p>
            <a:pPr algn="ctr"/>
            <a:r>
              <a:rPr lang="en-US" sz="16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Some computer companies are trying to reuse the heat that computers create to power the computer itself.</a:t>
            </a:r>
            <a:endParaRPr lang="en-US" sz="1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Thankyou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/>
              <a:t>what is green business ?</a:t>
            </a:r>
            <a:endParaRPr lang="en-US" altLang="zh-CN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/>
              <a:t>A sustainable business, or a green business, is an enterprise that has minimal negative impact or potentially a positive effect on the global or local environment, community, society, or economy</a:t>
            </a:r>
            <a:endParaRPr lang="en-US" sz="2800"/>
          </a:p>
          <a:p>
            <a:endParaRPr lang="en-US" sz="2800"/>
          </a:p>
        </p:txBody>
      </p:sp>
      <p:pic>
        <p:nvPicPr>
          <p:cNvPr id="7" name="Content Placeholder 6" descr="download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26480" y="2295525"/>
            <a:ext cx="5395595" cy="40455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sz="2800" dirty="0"/>
              <a:t>What are the advantage of green business</a:t>
            </a:r>
            <a:endParaRPr lang="en-US" altLang="zh-CN" sz="280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25" y="884555"/>
            <a:ext cx="9518650" cy="5456555"/>
          </a:xfrm>
        </p:spPr>
        <p:txBody>
          <a:bodyPr>
            <a:noAutofit/>
          </a:bodyPr>
          <a:lstStyle/>
          <a:p>
            <a:pPr algn="l"/>
            <a:r>
              <a:rPr lang="en-US" altLang="zh-CN" sz="2400" dirty="0"/>
              <a:t>Tax free for eco-friendly businesses. .</a:t>
            </a:r>
            <a:endParaRPr lang="en-US" altLang="zh-CN" sz="2400" dirty="0"/>
          </a:p>
          <a:p>
            <a:pPr algn="l"/>
            <a:r>
              <a:rPr lang="en-US" altLang="zh-CN" sz="2400" dirty="0"/>
              <a:t>Attracts more investors and financial opportunities. </a:t>
            </a:r>
            <a:endParaRPr lang="en-US" altLang="zh-CN" sz="2400" dirty="0"/>
          </a:p>
          <a:p>
            <a:pPr algn="l"/>
            <a:r>
              <a:rPr lang="en-US" altLang="zh-CN" sz="2400" dirty="0"/>
              <a:t>Increased productivity at a lower cost. .</a:t>
            </a:r>
            <a:endParaRPr lang="en-US" altLang="zh-CN" sz="2400" dirty="0"/>
          </a:p>
          <a:p>
            <a:pPr algn="l"/>
            <a:r>
              <a:rPr lang="en-US" altLang="zh-CN" sz="2400" dirty="0"/>
              <a:t>Healthy work environment. </a:t>
            </a:r>
            <a:endParaRPr lang="en-US" altLang="zh-CN" sz="2400" dirty="0"/>
          </a:p>
          <a:p>
            <a:pPr algn="l"/>
            <a:r>
              <a:rPr lang="en-US" altLang="zh-CN" sz="2400" dirty="0"/>
              <a:t>Sales boost.</a:t>
            </a:r>
            <a:endParaRPr lang="en-US" altLang="zh-CN" sz="2400" dirty="0"/>
          </a:p>
        </p:txBody>
      </p:sp>
      <p:pic>
        <p:nvPicPr>
          <p:cNvPr id="8" name="Content Placeholder 7" descr="images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32070" y="3103245"/>
            <a:ext cx="5056505" cy="32378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slow">
    <p:cover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4500" y="478155"/>
            <a:ext cx="10852150" cy="72136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why we should switch to green business?</a:t>
            </a:r>
            <a:endParaRPr lang="en-US" altLang="zh-CN" sz="3200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219075" y="1200150"/>
            <a:ext cx="11303000" cy="5140960"/>
          </a:xfrm>
        </p:spPr>
        <p:txBody>
          <a:bodyPr/>
          <a:lstStyle/>
          <a:p>
            <a:pPr>
              <a:buFont typeface="Wingdings" panose="05000000000000000000" charset="0"/>
              <a:buChar char="ü"/>
            </a:pPr>
            <a:r>
              <a:rPr lang="en-US" altLang="zh-CN" sz="2000" dirty="0"/>
              <a:t>It is enviroment friendlly due to which we there is no harme to enviroment.</a:t>
            </a:r>
            <a:endParaRPr lang="en-US" altLang="zh-CN" sz="2000" dirty="0"/>
          </a:p>
          <a:p>
            <a:pPr>
              <a:buFont typeface="Wingdings" panose="05000000000000000000" charset="0"/>
              <a:buChar char="ü"/>
            </a:pPr>
            <a:r>
              <a:rPr lang="en-US" altLang="zh-CN" sz="2000" dirty="0"/>
              <a:t>It attracts more investor to invest in your business</a:t>
            </a:r>
            <a:endParaRPr lang="en-US" altLang="zh-CN" sz="2000" dirty="0"/>
          </a:p>
          <a:p>
            <a:pPr>
              <a:buFont typeface="Wingdings" panose="05000000000000000000" charset="0"/>
              <a:buChar char="ü"/>
            </a:pPr>
            <a:r>
              <a:rPr lang="en-US" altLang="zh-CN" sz="2000" dirty="0"/>
              <a:t>In green busniess it reduces the price for  making product.</a:t>
            </a:r>
            <a:endParaRPr lang="en-US" altLang="zh-CN" sz="2000" dirty="0"/>
          </a:p>
          <a:p>
            <a:pPr>
              <a:buFont typeface="Wingdings" panose="05000000000000000000" charset="0"/>
              <a:buChar char="ü"/>
            </a:pPr>
            <a:r>
              <a:rPr lang="en-US" altLang="zh-CN" sz="2000" dirty="0"/>
              <a:t>Due to which the profit level is high.</a:t>
            </a:r>
            <a:endParaRPr lang="en-US" altLang="zh-CN" sz="2000" dirty="0"/>
          </a:p>
          <a:p>
            <a:pPr>
              <a:buFont typeface="Wingdings" panose="05000000000000000000" charset="0"/>
              <a:buChar char="ü"/>
            </a:pPr>
            <a:r>
              <a:rPr lang="en-US" altLang="zh-CN" sz="2000" dirty="0"/>
              <a:t>The most important thing in this business it does not emit carbon which is harmfull for enviroment and also for us</a:t>
            </a:r>
            <a:endParaRPr lang="en-US" altLang="zh-CN" sz="2000" dirty="0"/>
          </a:p>
          <a:p>
            <a:pPr>
              <a:buFont typeface="Wingdings" panose="05000000000000000000" charset="0"/>
              <a:buChar char="ü"/>
            </a:pPr>
            <a:endParaRPr lang="en-US" altLang="zh-CN" dirty="0"/>
          </a:p>
          <a:p>
            <a:pPr marL="0" indent="0">
              <a:buFont typeface="Wingdings" panose="05000000000000000000" charset="0"/>
              <a:buNone/>
            </a:pPr>
            <a:r>
              <a:rPr lang="en-US" altLang="zh-CN" dirty="0"/>
              <a:t>                                                                Do u know!</a:t>
            </a:r>
            <a:endParaRPr lang="en-US" altLang="zh-CN" dirty="0"/>
          </a:p>
          <a:p>
            <a:pPr marL="0" indent="0" algn="ctr">
              <a:buFont typeface="Wingdings" panose="05000000000000000000" charset="0"/>
              <a:buNone/>
            </a:pPr>
            <a:r>
              <a:rPr lang="en-US" altLang="zh-CN" dirty="0"/>
              <a:t>if a computer use for 8 hr a day</a:t>
            </a:r>
            <a:endParaRPr lang="en-US" altLang="zh-CN" dirty="0"/>
          </a:p>
          <a:p>
            <a:pPr marL="0" indent="0" algn="ctr">
              <a:buFont typeface="Wingdings" panose="05000000000000000000" charset="0"/>
              <a:buNone/>
            </a:pPr>
            <a:r>
              <a:rPr lang="en-US" altLang="zh-CN" dirty="0"/>
              <a:t> it will emit 175 kg of CO2</a:t>
            </a:r>
            <a:endParaRPr lang="en-US" altLang="zh-CN" dirty="0"/>
          </a:p>
        </p:txBody>
      </p:sp>
      <p:sp>
        <p:nvSpPr>
          <p:cNvPr id="21" name="椭圆 20"/>
          <p:cNvSpPr/>
          <p:nvPr>
            <p:custDataLst>
              <p:tags r:id="rId3"/>
            </p:custDataLst>
          </p:nvPr>
        </p:nvSpPr>
        <p:spPr bwMode="auto">
          <a:xfrm>
            <a:off x="3643630" y="4305300"/>
            <a:ext cx="4453890" cy="2188210"/>
          </a:xfrm>
          <a:prstGeom prst="ellips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</a:ln>
        </p:spPr>
        <p:txBody>
          <a:bodyPr wrap="square" anchor="ctr">
            <a:normAutofit/>
          </a:bodyPr>
          <a:lstStyle/>
          <a:p>
            <a:pPr algn="ctr">
              <a:lnSpc>
                <a:spcPct val="120000"/>
              </a:lnSpc>
            </a:pPr>
            <a:endParaRPr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925" y="443230"/>
            <a:ext cx="10852150" cy="1164590"/>
          </a:xfrm>
        </p:spPr>
        <p:txBody>
          <a:bodyPr>
            <a:normAutofit fontScale="90000"/>
          </a:bodyPr>
          <a:lstStyle/>
          <a:p>
            <a:pPr indent="0">
              <a:buFont typeface="Wingdings" panose="05000000000000000000" charset="0"/>
            </a:pPr>
            <a:r>
              <a:rPr lang="en-US" sz="4445"/>
              <a:t>Types of Green business.</a:t>
            </a:r>
            <a:br>
              <a:rPr lang="en-US" sz="4445"/>
            </a:br>
            <a:br>
              <a:rPr lang="en-US" sz="4445"/>
            </a:br>
            <a:br>
              <a:rPr lang="en-US" sz="4445"/>
            </a:br>
            <a:endParaRPr lang="en-US" sz="4445"/>
          </a:p>
        </p:txBody>
      </p:sp>
      <p:sp>
        <p:nvSpPr>
          <p:cNvPr id="9" name="Text Box 8"/>
          <p:cNvSpPr txBox="1"/>
          <p:nvPr/>
        </p:nvSpPr>
        <p:spPr>
          <a:xfrm>
            <a:off x="838835" y="1688465"/>
            <a:ext cx="831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>
                <a:sym typeface="+mn-ea"/>
              </a:rPr>
              <a:t>Economic Environment</a:t>
            </a:r>
            <a:endParaRPr lang="en-US" sz="3600"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838835" y="2580640"/>
            <a:ext cx="831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l">
              <a:buFont typeface="Arial" panose="020B0604020202020204" pitchFamily="34" charset="0"/>
              <a:buChar char="•"/>
            </a:pPr>
            <a:r>
              <a:rPr lang="en-US" sz="3600">
                <a:sym typeface="+mn-ea"/>
              </a:rPr>
              <a:t>Market Enviroment</a:t>
            </a:r>
            <a:endParaRPr lang="en-US" sz="3600">
              <a:sym typeface="+mn-ea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38835" y="3472815"/>
            <a:ext cx="831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>
                <a:sym typeface="+mn-ea"/>
              </a:rPr>
              <a:t>Technological Enviroment</a:t>
            </a:r>
            <a:endParaRPr lang="en-US" sz="3600">
              <a:sym typeface="+mn-ea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838835" y="4324985"/>
            <a:ext cx="831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>
                <a:sym typeface="+mn-ea"/>
              </a:rPr>
              <a:t>political enviroment</a:t>
            </a:r>
            <a:endParaRPr lang="en-US" sz="3600">
              <a:sym typeface="+mn-ea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838835" y="5177155"/>
            <a:ext cx="831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>
                <a:sym typeface="+mn-ea"/>
              </a:rPr>
              <a:t>International Environment</a:t>
            </a:r>
            <a:endParaRPr lang="en-US" sz="36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1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10"/>
              <a:t>What are different types of green business practical ?</a:t>
            </a:r>
            <a:endParaRPr lang="en-US" sz="311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69925" y="952500"/>
            <a:ext cx="9949815" cy="5388610"/>
          </a:xfrm>
        </p:spPr>
        <p:txBody>
          <a:bodyPr/>
          <a:lstStyle/>
          <a:p>
            <a:r>
              <a:rPr lang="en-US" sz="2800"/>
              <a:t>switch all lighting to Leds</a:t>
            </a:r>
            <a:endParaRPr lang="en-US" sz="2800"/>
          </a:p>
          <a:p>
            <a:r>
              <a:rPr lang="en-US" sz="2800"/>
              <a:t>install water-saving Fixtures</a:t>
            </a:r>
            <a:endParaRPr lang="en-US" sz="2800"/>
          </a:p>
          <a:p>
            <a:r>
              <a:rPr lang="en-US" sz="2800"/>
              <a:t>use non-voc interior paints</a:t>
            </a:r>
            <a:endParaRPr lang="en-US" sz="2800"/>
          </a:p>
          <a:p>
            <a:r>
              <a:rPr lang="en-US" sz="2800"/>
              <a:t>choice a green web hosting service for your websites</a:t>
            </a:r>
            <a:endParaRPr lang="en-US" sz="2800"/>
          </a:p>
          <a:p>
            <a:r>
              <a:rPr lang="en-US" sz="2800"/>
              <a:t>Recycle paper </a:t>
            </a:r>
            <a:endParaRPr lang="en-US" sz="2800"/>
          </a:p>
          <a:p>
            <a:pPr marL="0" indent="0">
              <a:buNone/>
            </a:pPr>
            <a:endParaRPr lang="en-US" sz="2800"/>
          </a:p>
        </p:txBody>
      </p:sp>
      <p:pic>
        <p:nvPicPr>
          <p:cNvPr id="5" name="Content Placeholder 4" descr="mqdefault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359275" y="3551555"/>
            <a:ext cx="7162800" cy="2789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13105" y="786765"/>
            <a:ext cx="10765790" cy="890905"/>
          </a:xfrm>
        </p:spPr>
        <p:txBody>
          <a:bodyPr>
            <a:noAutofit/>
          </a:bodyPr>
          <a:p>
            <a:r>
              <a:rPr lang="en-US" sz="4000" smtClean="0">
                <a:solidFill>
                  <a:srgbClr val="002060"/>
                </a:solidFill>
                <a:latin typeface="Algerian" panose="04020705040A02060702" pitchFamily="82" charset="0"/>
                <a:sym typeface="+mn-ea"/>
              </a:rPr>
              <a:t>What is to </a:t>
            </a:r>
            <a:r>
              <a:rPr lang="en-US" sz="4000">
                <a:solidFill>
                  <a:srgbClr val="002060"/>
                </a:solidFill>
                <a:latin typeface="Algerian" panose="04020705040A02060702" pitchFamily="82" charset="0"/>
                <a:sym typeface="+mn-ea"/>
              </a:rPr>
              <a:t>green requirement modeling</a:t>
            </a:r>
            <a:br>
              <a:rPr lang="en-US" sz="4000" u="sng">
                <a:solidFill>
                  <a:srgbClr val="002060"/>
                </a:solidFill>
                <a:latin typeface="Algerian" panose="04020705040A02060702" pitchFamily="82" charset="0"/>
                <a:sym typeface="+mn-ea"/>
              </a:rPr>
            </a:br>
            <a:endParaRPr lang="en-US" sz="4000" u="sng">
              <a:solidFill>
                <a:srgbClr val="002060"/>
              </a:solidFill>
              <a:latin typeface="Algerian" panose="04020705040A02060702" pitchFamily="82" charset="0"/>
              <a:sym typeface="+mn-e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82930" y="1677670"/>
            <a:ext cx="10852150" cy="4893310"/>
          </a:xfrm>
        </p:spPr>
        <p:txBody>
          <a:bodyPr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>
                <a:latin typeface="Algerian" panose="04020705040A02060702" pitchFamily="82" charset="0"/>
                <a:sym typeface="+mn-ea"/>
              </a:rPr>
              <a:t>Green requirement modeling can be considered as a sub discipline of systems engineering that is concerned with the </a:t>
            </a:r>
            <a:r>
              <a:rPr lang="en-US" sz="3200" dirty="0" err="1">
                <a:latin typeface="Algerian" panose="04020705040A02060702" pitchFamily="82" charset="0"/>
                <a:sym typeface="+mn-ea"/>
              </a:rPr>
              <a:t>behavior,quality</a:t>
            </a:r>
            <a:r>
              <a:rPr lang="en-US" sz="3200">
                <a:latin typeface="Algerian" panose="04020705040A02060702" pitchFamily="82" charset="0"/>
                <a:sym typeface="+mn-ea"/>
              </a:rPr>
              <a:t> attributes and also technical constraints.</a:t>
            </a:r>
            <a:endParaRPr lang="en-US" altLang="en-US" sz="32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>
                <a:latin typeface="Algerian" panose="04020705040A02060702" pitchFamily="82" charset="0"/>
                <a:sym typeface="+mn-ea"/>
              </a:rPr>
              <a:t>Requirements modeling is widely recognized as both a challenging aspect of software development as well as a crucial </a:t>
            </a:r>
            <a:r>
              <a:rPr lang="en-US" sz="3200" dirty="0" err="1">
                <a:latin typeface="Algerian" panose="04020705040A02060702" pitchFamily="82" charset="0"/>
                <a:sym typeface="+mn-ea"/>
              </a:rPr>
              <a:t>one,because</a:t>
            </a:r>
            <a:r>
              <a:rPr lang="en-US" sz="3200">
                <a:latin typeface="Algerian" panose="04020705040A02060702" pitchFamily="82" charset="0"/>
                <a:sym typeface="+mn-ea"/>
              </a:rPr>
              <a:t> it lays the foundation for all the subsequent project work</a:t>
            </a:r>
            <a:endParaRPr lang="en-US" altLang="en-US" sz="32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0" indent="0">
              <a:buNone/>
            </a:pPr>
            <a:endParaRPr 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5" grpId="1"/>
      <p:bldP spid="5" grpId="3"/>
      <p:bldP spid="5" grpId="5"/>
      <p:bldP spid="5" grpId="7"/>
      <p:bldP spid="5" grpId="9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50240" y="970915"/>
            <a:ext cx="10166985" cy="685165"/>
          </a:xfrm>
        </p:spPr>
        <p:txBody>
          <a:bodyPr>
            <a:noAutofit/>
          </a:bodyPr>
          <a:p>
            <a:r>
              <a:rPr lang="en-US" sz="2900" u="sng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sym typeface="+mn-ea"/>
              </a:rPr>
              <a:t>Sectors affected by Green requirement modeling  requirement modeling</a:t>
            </a:r>
            <a:r>
              <a:rPr lang="en-US" sz="2900" u="sng" smtClean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sym typeface="+mn-ea"/>
              </a:rPr>
              <a:t>.</a:t>
            </a:r>
            <a:endParaRPr lang="en-US" sz="2900" u="sng" smtClean="0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  <a:sym typeface="+mn-e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59790" y="1656715"/>
            <a:ext cx="10662285" cy="4684395"/>
          </a:xfrm>
        </p:spPr>
        <p:txBody>
          <a:bodyPr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Green practices can affect requirements related to </a:t>
            </a:r>
            <a:r>
              <a:rPr lang="en-US" sz="3200" dirty="0" err="1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hardware,software</a:t>
            </a: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 and business process. </a:t>
            </a:r>
            <a:endParaRPr lang="en-US" sz="32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A requirement may </a:t>
            </a:r>
            <a:r>
              <a:rPr lang="en-US" sz="3200" dirty="0" err="1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establish,for</a:t>
            </a: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 example, a solution that must not only fulfill business </a:t>
            </a:r>
            <a:r>
              <a:rPr lang="en-US" sz="3200" dirty="0" err="1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goals,but</a:t>
            </a:r>
            <a:r>
              <a:rPr lang="en-US" sz="32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 also measure and report energy improvement over previous generations.</a:t>
            </a:r>
            <a:endParaRPr lang="en-US" sz="32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sz="4000" u="sng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  <a:sym typeface="+mn-ea"/>
              </a:rPr>
              <a:t>Major parts of Green Requirement Modeling.</a:t>
            </a:r>
            <a:b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9925" y="1447800"/>
            <a:ext cx="5283200" cy="4893310"/>
          </a:xfrm>
        </p:spPr>
        <p:txBody>
          <a:bodyPr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Green requirements modeling can be divided into </a:t>
            </a:r>
            <a:r>
              <a:rPr lang="en-US" sz="2800" u="sng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two major parts : functional and nonfunctional.</a:t>
            </a:r>
            <a:endParaRPr lang="en-US" sz="2800" u="sng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Functional requirements , are associated with the required behavior and operations of a system, defining its capabilities in terms of actions and responses</a:t>
            </a:r>
            <a:r>
              <a:rPr lang="en-US" sz="2800" smtClean="0">
                <a:solidFill>
                  <a:schemeClr val="tx1"/>
                </a:solidFill>
                <a:latin typeface="Algerian" panose="04020705040A02060702" pitchFamily="82" charset="0"/>
                <a:sym typeface="+mn-ea"/>
              </a:rPr>
              <a:t>.</a:t>
            </a:r>
            <a:endParaRPr lang="en-US" sz="2800" dirty="0">
              <a:solidFill>
                <a:schemeClr val="tx1"/>
              </a:solidFill>
              <a:latin typeface="Algerian" panose="04020705040A02060702" pitchFamily="82" charset="0"/>
            </a:endParaRPr>
          </a:p>
          <a:p>
            <a:pPr marL="0" indent="0">
              <a:buNone/>
            </a:pPr>
            <a:endParaRPr lang="en-US" sz="2800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2050" name="Picture 2" descr="Green IT, une source d'économies et d'innovation"/>
          <p:cNvPicPr>
            <a:picLocks noChangeAspect="1" noChangeArrowheads="1"/>
          </p:cNvPicPr>
          <p:nvPr>
            <p:ph sz="half" idx="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25" y="1287145"/>
            <a:ext cx="5772785" cy="4367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  <p:tag name="KSO_WM_UNIT_SUBTYPE" val="q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frame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frame"/>
  <p:tag name="KSO_WM_SLIDE_BK_DARK_LIGHT" val="2"/>
</p:tagLst>
</file>

<file path=ppt/tags/tag107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3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frame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leftRight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0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4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leftRigh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8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5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topBottom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3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6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6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bottomTop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6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7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navigation"/>
  <p:tag name="KSO_WM_SLIDE_BK_DARK_LIGHT" val="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4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80625"/>
</p:tagLst>
</file>

<file path=ppt/tags/tag15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80625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7937_1"/>
  <p:tag name="KSO_WM_TEMPLATE_CATEGORY" val="custom"/>
  <p:tag name="KSO_WM_TEMPLATE_INDEX" val="20180625"/>
  <p:tag name="KSO_WM_TEMPLATE_SUBCATEGORY" val="0"/>
  <p:tag name="KSO_WM_TEMPLATE_THUMBS_INDEX" val="1、5、9、11、15、21、30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TAG_VERSION" val="1.0"/>
  <p:tag name="KSO_WM_TEMPLATE_CATEGORY" val="custom"/>
  <p:tag name="KSO_WM_TEMPLATE_INDEX" val="20180625"/>
  <p:tag name="KSO_WM_UNIT_LAYERLEVEL" val="1"/>
  <p:tag name="KSO_WM_UNIT_VALUE" val="24"/>
  <p:tag name="KSO_WM_UNIT_ISCONTENTSTITLE" val="0"/>
  <p:tag name="KSO_WM_UNIT_HIGHLIGHT" val="0"/>
  <p:tag name="KSO_WM_UNIT_COMPATIBLE" val="0"/>
  <p:tag name="KSO_WM_UNIT_ID" val="custom20180625_1*a*1"/>
  <p:tag name="KSO_WM_UNIT_PRESET_TEXT" val="FRESH"/>
  <p:tag name="KSO_WM_UNIT_NOCLEAR" val="0"/>
  <p:tag name="KSO_WM_UNIT_DIAGRAM_ISNUMVISUAL" val="0"/>
  <p:tag name="KSO_WM_UNIT_DIAGRAM_ISREFERUNIT" val="0"/>
</p:tagLst>
</file>

<file path=ppt/tags/tag161.xml><?xml version="1.0" encoding="utf-8"?>
<p:tagLst xmlns:p="http://schemas.openxmlformats.org/presentationml/2006/main">
  <p:tag name="KSO_WM_TAG_VERSION" val="1.0"/>
  <p:tag name="KSO_WM_TEMPLATE_CATEGORY" val="custom"/>
  <p:tag name="KSO_WM_TEMPLATE_INDEX" val="20180625"/>
  <p:tag name="KSO_WM_UNIT_LAYERLEVEL" val="1"/>
  <p:tag name="KSO_WM_UNIT_VALUE" val="165"/>
  <p:tag name="KSO_WM_UNIT_ISCONTENTSTITLE" val="0"/>
  <p:tag name="KSO_WM_UNIT_HIGHLIGHT" val="0"/>
  <p:tag name="KSO_WM_UNIT_COMPATIBLE" val="0"/>
  <p:tag name="KSO_WM_UNIT_ID" val="custom20180625_1*b*1"/>
  <p:tag name="KSO_WM_UNIT_NOCLEAR" val="0"/>
  <p:tag name="KSO_WM_UNIT_DIAGRAM_ISNUMVISUAL" val="0"/>
  <p:tag name="KSO_WM_UNIT_DIAGRAM_ISREFERUNIT" val="0"/>
  <p:tag name="KSO_WM_UNIT_PRESET_TEXT" val="Click here to add a subtitle"/>
</p:tagLst>
</file>

<file path=ppt/tags/tag162.xml><?xml version="1.0" encoding="utf-8"?>
<p:tagLst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title"/>
  <p:tag name="KSO_WM_BEAUTIFY_FLAG" val="#wm#"/>
  <p:tag name="KSO_WM_COMBINE_RELATE_SLIDE_ID" val="background20177937_1"/>
  <p:tag name="KSO_WM_TEMPLATE_CATEGORY" val="custom"/>
  <p:tag name="KSO_WM_TEMPLATE_INDEX" val="20180625"/>
  <p:tag name="KSO_WM_SLIDE_ID" val="custom20180625_1"/>
  <p:tag name="KSO_WM_SLIDE_INDEX" val="1"/>
  <p:tag name="KSO_WM_TEMPLATE_SUBCATEGORY" val="0"/>
  <p:tag name="KSO_WM_TEMPLATE_THUMBS_INDEX" val="1、5、9、11、15、21、30"/>
  <p:tag name="KSO_WM_SLIDE_SUBTYPE" val="pureTxt"/>
  <p:tag name="KSO_WM_TEMPLATE_MASTER_TYPE" val="1"/>
  <p:tag name="KSO_WM_TEMPLATE_COLOR_TYPE" val="1"/>
  <p:tag name="KSO_WM_TEMPLATE_MASTER_THUMB_INDEX" val="12"/>
</p:tagLst>
</file>

<file path=ppt/tags/tag163.xml><?xml version="1.0" encoding="utf-8"?>
<p:tagLst xmlns:p="http://schemas.openxmlformats.org/presentationml/2006/main">
  <p:tag name="KSO_WM_TAG_VERSION" val="1.0"/>
  <p:tag name="KSO_WM_TEMPLATE_CATEGORY" val="custom"/>
  <p:tag name="KSO_WM_TEMPLATE_INDEX" val="20180625"/>
  <p:tag name="KSO_WM_UNIT_COMPATIBLE" val="0"/>
  <p:tag name="KSO_WM_UNIT_HIGHLIGHT" val="0"/>
  <p:tag name="KSO_WM_UNIT_ISCONTENTSTITLE" val="0"/>
  <p:tag name="KSO_WM_UNIT_VALUE" val="44"/>
  <p:tag name="KSO_WM_UNIT_LAYERLEVEL" val="1"/>
  <p:tag name="KSO_WM_UNIT_ID" val="custom20180625_2*a*1"/>
  <p:tag name="KSO_WM_UNIT_PRESET_TEXT" val="LOREM IPSUM DOLOR"/>
  <p:tag name="KSO_WM_UNIT_NOCLEAR" val="0"/>
  <p:tag name="KSO_WM_UNIT_DIAGRAM_ISNUMVISUAL" val="0"/>
  <p:tag name="KSO_WM_UNIT_DIAGRAM_ISREFERUNIT" val="0"/>
</p:tagLst>
</file>

<file path=ppt/tags/tag164.xml><?xml version="1.0" encoding="utf-8"?>
<p:tagLst xmlns:p="http://schemas.openxmlformats.org/presentationml/2006/main">
  <p:tag name="KSO_WM_SLIDE_SIZE" val="854*465"/>
  <p:tag name="KSO_WM_SLIDE_POSITION" val="52*34"/>
  <p:tag name="KSO_WM_SLIDE_LAYOUT_CNT" val="1_1"/>
  <p:tag name="KSO_WM_SLIDE_LAYOUT" val="a_f"/>
  <p:tag name="KSO_WM_BEAUTIFY_FLAG" val="#wm#"/>
  <p:tag name="KSO_WM_SLIDE_TYPE" val="text"/>
  <p:tag name="KSO_WM_SLIDE_ITEM_CNT" val="0"/>
  <p:tag name="KSO_WM_TAG_VERSION" val="1.0"/>
  <p:tag name="KSO_WM_COMBINE_RELATE_SLIDE_ID" val="background20177937_2"/>
  <p:tag name="KSO_WM_TEMPLATE_CATEGORY" val="custom"/>
  <p:tag name="KSO_WM_TEMPLATE_INDEX" val="20180625"/>
  <p:tag name="KSO_WM_SLIDE_ID" val="custom20180625_2"/>
  <p:tag name="KSO_WM_SLIDE_INDEX" val="2"/>
  <p:tag name="KSO_WM_TEMPLATE_SUBCATEGORY" val="0"/>
  <p:tag name="KSO_WM_SLIDE_SUBTYPE" val="pureTxt"/>
  <p:tag name="KSO_WM_TEMPLATE_MASTER_TYPE" val="1"/>
  <p:tag name="KSO_WM_TEMPLATE_COLOR_TYPE" val="1"/>
</p:tagLst>
</file>

<file path=ppt/tags/tag1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625"/>
  <p:tag name="KSO_WM_UNIT_COMPATIBLE" val="0"/>
  <p:tag name="KSO_WM_UNIT_HIGHLIGHT" val="0"/>
  <p:tag name="KSO_WM_UNIT_ISCONTENTSTITLE" val="0"/>
  <p:tag name="KSO_WM_UNIT_VALUE" val="44"/>
  <p:tag name="KSO_WM_UNIT_LAYERLEVEL" val="1"/>
  <p:tag name="KSO_WM_UNIT_INDEX" val="1"/>
  <p:tag name="KSO_WM_UNIT_TYPE" val="a"/>
  <p:tag name="KSO_WM_UNIT_ID" val="custom20180625_3*a*1"/>
  <p:tag name="KSO_WM_UNIT_PRESET_TEXT" val="LOREM IPSUM DOLOR"/>
  <p:tag name="KSO_WM_UNIT_NOCLEAR" val="0"/>
  <p:tag name="KSO_WM_UNIT_DIAGRAM_ISNUMVISUAL" val="0"/>
  <p:tag name="KSO_WM_UNIT_DIAGRAM_ISREFERUNIT" val="0"/>
</p:tagLst>
</file>

<file path=ppt/tags/tag1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0625"/>
  <p:tag name="KSO_WM_UNIT_COMPATIBLE" val="0"/>
  <p:tag name="KSO_WM_UNIT_HIGHLIGHT" val="0"/>
  <p:tag name="KSO_WM_UNIT_VALUE" val="209"/>
  <p:tag name="KSO_WM_UNIT_LAYERLEVEL" val="1"/>
  <p:tag name="KSO_WM_UNIT_INDEX" val="1"/>
  <p:tag name="KSO_WM_UNIT_TYPE" val="f"/>
  <p:tag name="KSO_WM_UNIT_ID" val="custom20180625_3*f*1"/>
  <p:tag name="KSO_WM_UNIT_PRESET_TEXT" val="Lorem ipsum dolor sit amet, consectetur adipisicing elit.Lorem ipsum dolor sit amet, consectetur adipisicing elit.Lorem ipsum dolor sit amet, consectetur adipisicing elit.Lorem ipsum dolor sit amet, consectetur adipisicing elit."/>
  <p:tag name="KSO_WM_UNIT_NOCLEAR" val="0"/>
  <p:tag name="KSO_WM_UNIT_DIAGRAM_ISNUMVISUAL" val="0"/>
  <p:tag name="KSO_WM_UNIT_DIAGRAM_ISREFERUNIT" val="0"/>
</p:tagLst>
</file>

<file path=ppt/tags/tag167.xml><?xml version="1.0" encoding="utf-8"?>
<p:tagLst xmlns:p="http://schemas.openxmlformats.org/presentationml/2006/main">
  <p:tag name="KSO_WM_SLIDE_SIZE" val="855*465"/>
  <p:tag name="KSO_WM_SLIDE_POSITION" val="52*34"/>
  <p:tag name="KSO_WM_SLIDE_LAYOUT_CNT" val="1_2"/>
  <p:tag name="KSO_WM_SLIDE_LAYOUT" val="a_f"/>
  <p:tag name="KSO_WM_BEAUTIFY_FLAG" val="#wm#"/>
  <p:tag name="KSO_WM_SLIDE_TYPE" val="text"/>
  <p:tag name="KSO_WM_SLIDE_ITEM_CNT" val="0"/>
  <p:tag name="KSO_WM_TAG_VERSION" val="1.0"/>
  <p:tag name="KSO_WM_COMBINE_RELATE_SLIDE_ID" val="background20177937_3"/>
  <p:tag name="KSO_WM_TEMPLATE_CATEGORY" val="custom"/>
  <p:tag name="KSO_WM_TEMPLATE_INDEX" val="20180625"/>
  <p:tag name="KSO_WM_SLIDE_ID" val="custom20180625_3"/>
  <p:tag name="KSO_WM_SLIDE_INDEX" val="3"/>
  <p:tag name="KSO_WM_TEMPLATE_SUBCATEGORY" val="0"/>
  <p:tag name="KSO_WM_SLIDE_SUBTYPE" val="pureTxt"/>
  <p:tag name="KSO_WM_TEMPLATE_MASTER_TYPE" val="1"/>
  <p:tag name="KSO_WM_TEMPLATE_COLOR_TYPE" val="1"/>
</p:tagLst>
</file>

<file path=ppt/tags/tag168.xml><?xml version="1.0" encoding="utf-8"?>
<p:tagLst xmlns:p="http://schemas.openxmlformats.org/presentationml/2006/main">
  <p:tag name="KSO_WM_TAG_VERSION" val="1.0"/>
  <p:tag name="KSO_WM_TEMPLATE_CATEGORY" val="custom"/>
  <p:tag name="KSO_WM_TEMPLATE_INDEX" val="20180625"/>
  <p:tag name="KSO_WM_UNIT_COMPATIBLE" val="0"/>
  <p:tag name="KSO_WM_UNIT_HIGHLIGHT" val="0"/>
  <p:tag name="KSO_WM_UNIT_ISCONTENTSTITLE" val="0"/>
  <p:tag name="KSO_WM_UNIT_VALUE" val="27"/>
  <p:tag name="KSO_WM_UNIT_LAYERLEVEL" val="1"/>
  <p:tag name="KSO_WM_UNIT_ID" val="custom20180625_4*a*1"/>
  <p:tag name="KSO_WM_UNIT_PRESET_TEXT" val="LOREM IPSUM DOLOR"/>
  <p:tag name="KSO_WM_UNIT_NOCLEAR" val="0"/>
  <p:tag name="KSO_WM_UNIT_DIAGRAM_ISNUMVISUAL" val="0"/>
  <p:tag name="KSO_WM_UNIT_DIAGRAM_ISREFERUNIT" val="0"/>
</p:tagLst>
</file>

<file path=ppt/tags/tag169.xml><?xml version="1.0" encoding="utf-8"?>
<p:tagLst xmlns:p="http://schemas.openxmlformats.org/presentationml/2006/main">
  <p:tag name="KSO_WM_TAG_VERSION" val="1.0"/>
  <p:tag name="KSO_WM_TEMPLATE_CATEGORY" val="custom"/>
  <p:tag name="KSO_WM_TEMPLATE_INDEX" val="20180625"/>
  <p:tag name="KSO_WM_UNIT_LAYERLEVEL" val="1"/>
  <p:tag name="KSO_WM_UNIT_VALUE" val="195"/>
  <p:tag name="KSO_WM_UNIT_HIGHLIGHT" val="0"/>
  <p:tag name="KSO_WM_UNIT_COMPATIBLE" val="0"/>
  <p:tag name="KSO_WM_UNIT_ID" val="custom20180625_4*f*1"/>
  <p:tag name="KSO_WM_UNIT_PRESET_TEXT" val="Lorem ipsum dolor sit amet, consectetur adipisicing elit.Lorem ipsum dolor sit amet, consectetur adipisicing elit.Lorem ipsum dolor sit amet, consectetur adipisicing elit.Lorem ipsum dolor sit amet, consectetur adipisicing elit."/>
  <p:tag name="KSO_WM_UNIT_NOCLEAR" val="0"/>
  <p:tag name="KSO_WM_UNIT_DIAGRAM_ISNUMVISUAL" val="0"/>
  <p:tag name="KSO_WM_UNIT_DIAGRAM_ISREFERUNIT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ID" val="custom20180625_7*i*3"/>
  <p:tag name="KSO_WM_TEMPLATE_CATEGORY" val="custom"/>
  <p:tag name="KSO_WM_TEMPLATE_INDEX" val="20180625"/>
  <p:tag name="KSO_WM_UNIT_LAYERLEVEL" val="1"/>
  <p:tag name="KSO_WM_TAG_VERSION" val="1.0"/>
  <p:tag name="KSO_WM_UNIT_DIAGRAM_ISNUMVISUAL" val="0"/>
  <p:tag name="KSO_WM_UNIT_DIAGRAM_ISREFERUNIT" val="0"/>
  <p:tag name="KSO_WM_UNIT_COLOR_SCHEME_SHAPE_ID" val="21"/>
  <p:tag name="KSO_WM_UNIT_COLOR_SCHEME_PARENT_PAGE" val="0_2"/>
  <p:tag name="KSO_WM_UNIT_DECOLORIZATION" val="1"/>
</p:tagLst>
</file>

<file path=ppt/tags/tag171.xml><?xml version="1.0" encoding="utf-8"?>
<p:tagLst xmlns:p="http://schemas.openxmlformats.org/presentationml/2006/main">
  <p:tag name="KSO_WM_SLIDE_SIZE" val="855*459"/>
  <p:tag name="KSO_WM_SLIDE_POSITION" val="52*40"/>
  <p:tag name="KSO_WM_SLIDE_LAYOUT_CNT" val="1_1_1"/>
  <p:tag name="KSO_WM_SLIDE_LAYOUT" val="a_d_f"/>
  <p:tag name="KSO_WM_BEAUTIFY_FLAG" val="#wm#"/>
  <p:tag name="KSO_WM_SLIDE_TYPE" val="text"/>
  <p:tag name="KSO_WM_SLIDE_ITEM_CNT" val="0"/>
  <p:tag name="KSO_WM_TAG_VERSION" val="1.0"/>
  <p:tag name="KSO_WM_COMBINE_RELATE_SLIDE_ID" val="background20177937_4"/>
  <p:tag name="KSO_WM_TEMPLATE_CATEGORY" val="custom"/>
  <p:tag name="KSO_WM_TEMPLATE_INDEX" val="20180625"/>
  <p:tag name="KSO_WM_SLIDE_ID" val="custom20180625_4"/>
  <p:tag name="KSO_WM_SLIDE_INDEX" val="4"/>
  <p:tag name="KSO_WM_TEMPLATE_SUBCATEGORY" val="0"/>
  <p:tag name="KSO_WM_SLIDE_SUBTYPE" val="picTxt"/>
  <p:tag name="KSO_WM_TEMPLATE_MASTER_TYPE" val="1"/>
  <p:tag name="KSO_WM_TEMPLATE_COLOR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3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31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42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55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64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75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5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PA" val="v3.2.0"/>
  <p:tag name="KSO_WM_UNIT_HIGHLIGHT" val="0"/>
  <p:tag name="KSO_WM_UNIT_COMPATIBLE" val="0"/>
  <p:tag name="KSO_WM_UNIT_DIAGRAM_ISNUMVISUAL" val="0"/>
  <p:tag name="KSO_WM_UNIT_DIAGRAM_ISREFERUNIT" val="0"/>
  <p:tag name="KSO_WM_UNIT_ID" val="_12*i*4"/>
  <p:tag name="KSO_WM_UNIT_LAYERLEVEL" val="1"/>
  <p:tag name="KSO_WM_TAG_VERSION" val="1.0"/>
  <p:tag name="KSO_WM_BEAUTIFY_FLAG" val="#wm#"/>
  <p:tag name="KSO_WM_UNIT_TYPE" val="i"/>
  <p:tag name="KSO_WM_UNIT_INDEX" val="4"/>
  <p:tag name="KSO_WM_SLIDE_BACKGROUND_TYPE" val="general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heme/theme1.xml><?xml version="1.0" encoding="utf-8"?>
<a:theme xmlns:a="http://schemas.openxmlformats.org/drawingml/2006/main" name="Office Theme">
  <a:themeElements>
    <a:clrScheme name="清新绿-625">
      <a:dk1>
        <a:srgbClr val="000000"/>
      </a:dk1>
      <a:lt1>
        <a:srgbClr val="FFFFFF"/>
      </a:lt1>
      <a:dk2>
        <a:srgbClr val="CDE4E4"/>
      </a:dk2>
      <a:lt2>
        <a:srgbClr val="FFFFFF"/>
      </a:lt2>
      <a:accent1>
        <a:srgbClr val="9CD0D1"/>
      </a:accent1>
      <a:accent2>
        <a:srgbClr val="B4E19D"/>
      </a:accent2>
      <a:accent3>
        <a:srgbClr val="CDE573"/>
      </a:accent3>
      <a:accent4>
        <a:srgbClr val="E4D94C"/>
      </a:accent4>
      <a:accent5>
        <a:srgbClr val="F3CD59"/>
      </a:accent5>
      <a:accent6>
        <a:srgbClr val="F3B87D"/>
      </a:accent6>
      <a:hlink>
        <a:srgbClr val="5DCAFB"/>
      </a:hlink>
      <a:folHlink>
        <a:srgbClr val="B759BC"/>
      </a:folHlink>
    </a:clrScheme>
    <a:fontScheme name="自定义 1">
      <a:majorFont>
        <a:latin typeface="微软雅黑"/>
        <a:ea typeface="汉仪旗黑-85S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清新绿-625">
    <a:dk1>
      <a:srgbClr val="000000"/>
    </a:dk1>
    <a:lt1>
      <a:srgbClr val="FFFFFF"/>
    </a:lt1>
    <a:dk2>
      <a:srgbClr val="CDE4E4"/>
    </a:dk2>
    <a:lt2>
      <a:srgbClr val="FFFFFF"/>
    </a:lt2>
    <a:accent1>
      <a:srgbClr val="9CD0D1"/>
    </a:accent1>
    <a:accent2>
      <a:srgbClr val="B4E19D"/>
    </a:accent2>
    <a:accent3>
      <a:srgbClr val="CDE573"/>
    </a:accent3>
    <a:accent4>
      <a:srgbClr val="E4D94C"/>
    </a:accent4>
    <a:accent5>
      <a:srgbClr val="F3CD59"/>
    </a:accent5>
    <a:accent6>
      <a:srgbClr val="F3B87D"/>
    </a:accent6>
    <a:hlink>
      <a:srgbClr val="5DCAFB"/>
    </a:hlink>
    <a:folHlink>
      <a:srgbClr val="B759BC"/>
    </a:folHlink>
  </a:clrScheme>
</a:themeOverride>
</file>

<file path=ppt/theme/themeOverride2.xml><?xml version="1.0" encoding="utf-8"?>
<a:themeOverride xmlns:a="http://schemas.openxmlformats.org/drawingml/2006/main">
  <a:clrScheme name="清新绿-625">
    <a:dk1>
      <a:srgbClr val="000000"/>
    </a:dk1>
    <a:lt1>
      <a:srgbClr val="FFFFFF"/>
    </a:lt1>
    <a:dk2>
      <a:srgbClr val="CDE4E4"/>
    </a:dk2>
    <a:lt2>
      <a:srgbClr val="FFFFFF"/>
    </a:lt2>
    <a:accent1>
      <a:srgbClr val="9CD0D1"/>
    </a:accent1>
    <a:accent2>
      <a:srgbClr val="B4E19D"/>
    </a:accent2>
    <a:accent3>
      <a:srgbClr val="CDE573"/>
    </a:accent3>
    <a:accent4>
      <a:srgbClr val="E4D94C"/>
    </a:accent4>
    <a:accent5>
      <a:srgbClr val="F3CD59"/>
    </a:accent5>
    <a:accent6>
      <a:srgbClr val="F3B87D"/>
    </a:accent6>
    <a:hlink>
      <a:srgbClr val="5DCAFB"/>
    </a:hlink>
    <a:folHlink>
      <a:srgbClr val="B759BC"/>
    </a:folHlink>
  </a:clrScheme>
</a:themeOverride>
</file>

<file path=ppt/theme/themeOverride3.xml><?xml version="1.0" encoding="utf-8"?>
<a:themeOverride xmlns:a="http://schemas.openxmlformats.org/drawingml/2006/main">
  <a:clrScheme name="清新绿-625">
    <a:dk1>
      <a:srgbClr val="000000"/>
    </a:dk1>
    <a:lt1>
      <a:srgbClr val="FFFFFF"/>
    </a:lt1>
    <a:dk2>
      <a:srgbClr val="CDE4E4"/>
    </a:dk2>
    <a:lt2>
      <a:srgbClr val="FFFFFF"/>
    </a:lt2>
    <a:accent1>
      <a:srgbClr val="9CD0D1"/>
    </a:accent1>
    <a:accent2>
      <a:srgbClr val="B4E19D"/>
    </a:accent2>
    <a:accent3>
      <a:srgbClr val="CDE573"/>
    </a:accent3>
    <a:accent4>
      <a:srgbClr val="E4D94C"/>
    </a:accent4>
    <a:accent5>
      <a:srgbClr val="F3CD59"/>
    </a:accent5>
    <a:accent6>
      <a:srgbClr val="F3B87D"/>
    </a:accent6>
    <a:hlink>
      <a:srgbClr val="5DCAFB"/>
    </a:hlink>
    <a:folHlink>
      <a:srgbClr val="B759BC"/>
    </a:folHlink>
  </a:clrScheme>
</a:themeOverride>
</file>

<file path=ppt/theme/themeOverride4.xml><?xml version="1.0" encoding="utf-8"?>
<a:themeOverride xmlns:a="http://schemas.openxmlformats.org/drawingml/2006/main">
  <a:clrScheme name="清新绿-625">
    <a:dk1>
      <a:srgbClr val="000000"/>
    </a:dk1>
    <a:lt1>
      <a:srgbClr val="FFFFFF"/>
    </a:lt1>
    <a:dk2>
      <a:srgbClr val="CDE4E4"/>
    </a:dk2>
    <a:lt2>
      <a:srgbClr val="FFFFFF"/>
    </a:lt2>
    <a:accent1>
      <a:srgbClr val="9CD0D1"/>
    </a:accent1>
    <a:accent2>
      <a:srgbClr val="B4E19D"/>
    </a:accent2>
    <a:accent3>
      <a:srgbClr val="CDE573"/>
    </a:accent3>
    <a:accent4>
      <a:srgbClr val="E4D94C"/>
    </a:accent4>
    <a:accent5>
      <a:srgbClr val="F3CD59"/>
    </a:accent5>
    <a:accent6>
      <a:srgbClr val="F3B87D"/>
    </a:accent6>
    <a:hlink>
      <a:srgbClr val="5DCAFB"/>
    </a:hlink>
    <a:folHlink>
      <a:srgbClr val="B759B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2975</Words>
  <Application>WPS Presentation</Application>
  <PresentationFormat>Panorámica</PresentationFormat>
  <Paragraphs>81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SimSun</vt:lpstr>
      <vt:lpstr>Wingdings</vt:lpstr>
      <vt:lpstr>Microsoft YaHei</vt:lpstr>
      <vt:lpstr>汉仪旗黑-85S</vt:lpstr>
      <vt:lpstr>Comic Sans MS</vt:lpstr>
      <vt:lpstr>Calibri</vt:lpstr>
      <vt:lpstr>Wingdings</vt:lpstr>
      <vt:lpstr>Arial Unicode MS</vt:lpstr>
      <vt:lpstr>等线</vt:lpstr>
      <vt:lpstr>Algerian</vt:lpstr>
      <vt:lpstr>Gabriola</vt:lpstr>
      <vt:lpstr>Arial Black</vt:lpstr>
      <vt:lpstr>Bahnschrift Condensed</vt:lpstr>
      <vt:lpstr>Bahnschrift</vt:lpstr>
      <vt:lpstr>Bahnschrift SemiBold</vt:lpstr>
      <vt:lpstr>Office Theme</vt:lpstr>
      <vt:lpstr>Green business Analysis</vt:lpstr>
      <vt:lpstr>what is green business ?</vt:lpstr>
      <vt:lpstr>What are the advantage of green business</vt:lpstr>
      <vt:lpstr>why we should switch to green business?</vt:lpstr>
      <vt:lpstr>Types of Green business.   </vt:lpstr>
      <vt:lpstr>What are different types of green business practical ?</vt:lpstr>
      <vt:lpstr>PowerPoint 演示文稿</vt:lpstr>
      <vt:lpstr>PowerPoint 演示文稿</vt:lpstr>
      <vt:lpstr>PowerPoint 演示文稿</vt:lpstr>
      <vt:lpstr>PowerPoint 演示文稿</vt:lpstr>
      <vt:lpstr>Thankyou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aniru</cp:lastModifiedBy>
  <cp:revision>51</cp:revision>
  <dcterms:created xsi:type="dcterms:W3CDTF">2019-08-02T08:36:00Z</dcterms:created>
  <dcterms:modified xsi:type="dcterms:W3CDTF">2022-09-25T18:03:01Z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1033-11.2.0.11254</vt:lpwstr>
  </property>
  <property fmtid="{D5CDD505-2E9C-101B-9397-08002B2CF9AE}" pid="3" name="ICV">
    <vt:lpwstr>08BF46CC5F87453AA2A84B774893BD76</vt:lpwstr>
  </property>
</Properties>
</file>